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1"/>
  </p:notesMasterIdLst>
  <p:handoutMasterIdLst>
    <p:handoutMasterId r:id="rId32"/>
  </p:handoutMasterIdLst>
  <p:sldIdLst>
    <p:sldId id="1503" r:id="rId2"/>
    <p:sldId id="939" r:id="rId3"/>
    <p:sldId id="1797" r:id="rId4"/>
    <p:sldId id="1224" r:id="rId5"/>
    <p:sldId id="1507" r:id="rId6"/>
    <p:sldId id="1476" r:id="rId7"/>
    <p:sldId id="1477" r:id="rId8"/>
    <p:sldId id="1484" r:id="rId9"/>
    <p:sldId id="1485" r:id="rId10"/>
    <p:sldId id="1486" r:id="rId11"/>
    <p:sldId id="1487" r:id="rId12"/>
    <p:sldId id="1358" r:id="rId13"/>
    <p:sldId id="1440" r:id="rId14"/>
    <p:sldId id="1444" r:id="rId15"/>
    <p:sldId id="1445" r:id="rId16"/>
    <p:sldId id="1397" r:id="rId17"/>
    <p:sldId id="1398" r:id="rId18"/>
    <p:sldId id="1396" r:id="rId19"/>
    <p:sldId id="1009" r:id="rId20"/>
    <p:sldId id="1212" r:id="rId21"/>
    <p:sldId id="1241" r:id="rId22"/>
    <p:sldId id="1499" r:id="rId23"/>
    <p:sldId id="1500" r:id="rId24"/>
    <p:sldId id="1242" r:id="rId25"/>
    <p:sldId id="1497" r:id="rId26"/>
    <p:sldId id="1498" r:id="rId27"/>
    <p:sldId id="1205" r:id="rId28"/>
    <p:sldId id="1339" r:id="rId29"/>
    <p:sldId id="1270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939"/>
            <p14:sldId id="1797"/>
            <p14:sldId id="1224"/>
            <p14:sldId id="1507"/>
            <p14:sldId id="1476"/>
            <p14:sldId id="1477"/>
            <p14:sldId id="1484"/>
            <p14:sldId id="1485"/>
            <p14:sldId id="1486"/>
            <p14:sldId id="1487"/>
            <p14:sldId id="1358"/>
            <p14:sldId id="1440"/>
            <p14:sldId id="1444"/>
            <p14:sldId id="1445"/>
            <p14:sldId id="1397"/>
            <p14:sldId id="1398"/>
            <p14:sldId id="1396"/>
            <p14:sldId id="1009"/>
            <p14:sldId id="1212"/>
            <p14:sldId id="1241"/>
            <p14:sldId id="1499"/>
            <p14:sldId id="1500"/>
            <p14:sldId id="1242"/>
            <p14:sldId id="1497"/>
            <p14:sldId id="1498"/>
            <p14:sldId id="1205"/>
            <p14:sldId id="1339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1778B8"/>
    <a:srgbClr val="D4EBE9"/>
    <a:srgbClr val="36544F"/>
    <a:srgbClr val="B04432"/>
    <a:srgbClr val="B58900"/>
    <a:srgbClr val="9E60B8"/>
    <a:srgbClr val="FB8E20"/>
    <a:srgbClr val="0DC2F7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276"/>
    <p:restoredTop sz="96911" autoAdjust="0"/>
  </p:normalViewPr>
  <p:slideViewPr>
    <p:cSldViewPr snapToGrid="0" snapToObjects="1">
      <p:cViewPr varScale="1">
        <p:scale>
          <a:sx n="215" d="100"/>
          <a:sy n="215" d="100"/>
        </p:scale>
        <p:origin x="200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28.05.24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28.05.24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Pflanze, Blume, Stängel, draußen enthält.&#10;&#10;Automatisch generierte Beschreibung">
            <a:extLst>
              <a:ext uri="{FF2B5EF4-FFF2-40B4-BE49-F238E27FC236}">
                <a16:creationId xmlns:a16="http://schemas.microsoft.com/office/drawing/2014/main" id="{9CBF342E-3C7B-41CB-A971-0BB9ED5A6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9171465" cy="573216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1797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4167973" y="3301581"/>
            <a:ext cx="3966061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rgbClr val="B58900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40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Concept People IT-Talk | Hamburg, 27. Mai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6440589" y="115705"/>
            <a:ext cx="2501921" cy="680234"/>
            <a:chOff x="12484424" y="2415330"/>
            <a:chExt cx="2501921" cy="680234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1" name="Textfeld 10">
            <a:extLst>
              <a:ext uri="{FF2B5EF4-FFF2-40B4-BE49-F238E27FC236}">
                <a16:creationId xmlns:a16="http://schemas.microsoft.com/office/drawing/2014/main" id="{2B6D6895-F954-E0BC-6139-F49F6DC2E5B3}"/>
              </a:ext>
            </a:extLst>
          </p:cNvPr>
          <p:cNvSpPr txBox="1"/>
          <p:nvPr/>
        </p:nvSpPr>
        <p:spPr>
          <a:xfrm>
            <a:off x="2695957" y="192171"/>
            <a:ext cx="362718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48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6587685-24BE-0A65-4CF8-704821623F02}"/>
              </a:ext>
            </a:extLst>
          </p:cNvPr>
          <p:cNvSpPr txBox="1"/>
          <p:nvPr/>
        </p:nvSpPr>
        <p:spPr>
          <a:xfrm>
            <a:off x="5413067" y="1706195"/>
            <a:ext cx="14914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dirty="0">
                <a:ln>
                  <a:solidFill>
                    <a:srgbClr val="B58900"/>
                  </a:solidFill>
                </a:ln>
                <a:solidFill>
                  <a:srgbClr val="5AB88F"/>
                </a:solidFill>
                <a:latin typeface="Montserrat" charset="0"/>
              </a:rPr>
              <a:t>mit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125F9A2-CB4F-3DB1-1E14-EEB5DFB3A7E9}"/>
              </a:ext>
            </a:extLst>
          </p:cNvPr>
          <p:cNvSpPr/>
          <p:nvPr/>
        </p:nvSpPr>
        <p:spPr>
          <a:xfrm>
            <a:off x="5464233" y="1886836"/>
            <a:ext cx="3261823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E96A0B0-0A63-A1FD-540F-4C26EA78F70F}"/>
              </a:ext>
            </a:extLst>
          </p:cNvPr>
          <p:cNvSpPr txBox="1"/>
          <p:nvPr/>
        </p:nvSpPr>
        <p:spPr>
          <a:xfrm>
            <a:off x="4509548" y="3095193"/>
            <a:ext cx="14914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800" b="1" dirty="0">
                <a:ln>
                  <a:solidFill>
                    <a:srgbClr val="B58900"/>
                  </a:solidFill>
                </a:ln>
                <a:solidFill>
                  <a:srgbClr val="5AB88F"/>
                </a:solidFill>
                <a:latin typeface="Montserrat" charset="0"/>
              </a:rPr>
              <a:t>und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AAC7DD4-1E77-6338-279C-7D74737E5CDA}"/>
              </a:ext>
            </a:extLst>
          </p:cNvPr>
          <p:cNvSpPr txBox="1"/>
          <p:nvPr/>
        </p:nvSpPr>
        <p:spPr>
          <a:xfrm>
            <a:off x="3499658" y="1001860"/>
            <a:ext cx="463437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Anwendungen</a:t>
            </a:r>
            <a:endParaRPr lang="de-DE" sz="40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 </a:t>
            </a:r>
            <a:r>
              <a:rPr lang="de-DE" sz="2100" dirty="0"/>
              <a:t>interpretiert und ausgeführt werden muss</a:t>
            </a:r>
          </a:p>
          <a:p>
            <a:pPr lvl="1"/>
            <a:endParaRPr lang="de-DE" sz="2100" dirty="0"/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3215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 </a:t>
            </a:r>
            <a:r>
              <a:rPr lang="de-DE" sz="2100" dirty="0"/>
              <a:t>interpretiert und ausgeführt werden muss</a:t>
            </a:r>
          </a:p>
          <a:p>
            <a:pPr lvl="1"/>
            <a:endParaRPr lang="de-DE" sz="2100" dirty="0"/>
          </a:p>
          <a:p>
            <a:pPr lvl="1"/>
            <a:r>
              <a:rPr lang="de-DE" sz="2100" b="0" dirty="0">
                <a:solidFill>
                  <a:srgbClr val="36544F"/>
                </a:solidFill>
              </a:rPr>
              <a:t>...und mit jeder neuen Komponente mehr wird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222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BEED3B-F912-4A45-B3B8-413C374E8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März 2023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CF6A2A5-DCCA-415D-F39A-0A517D567566}"/>
              </a:ext>
            </a:extLst>
          </p:cNvPr>
          <p:cNvSpPr txBox="1"/>
          <p:nvPr/>
        </p:nvSpPr>
        <p:spPr>
          <a:xfrm>
            <a:off x="6965484" y="3412434"/>
            <a:ext cx="14927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1778B8"/>
                </a:solidFill>
              </a:rPr>
              <a:t>https://</a:t>
            </a:r>
            <a:r>
              <a:rPr lang="de-DE" sz="1400" dirty="0" err="1">
                <a:solidFill>
                  <a:srgbClr val="1778B8"/>
                </a:solidFill>
              </a:rPr>
              <a:t>react.dev</a:t>
            </a:r>
            <a:r>
              <a:rPr lang="de-DE" sz="1400" dirty="0">
                <a:solidFill>
                  <a:srgbClr val="1778B8"/>
                </a:solidFill>
              </a:rPr>
              <a:t>/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E92E96-C95A-6137-7347-4B37858A6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76" y="567538"/>
            <a:ext cx="8221848" cy="273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9858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8726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2000" dirty="0" err="1">
                <a:solidFill>
                  <a:srgbClr val="36544F"/>
                </a:solidFill>
              </a:rPr>
              <a:t>React</a:t>
            </a:r>
            <a:r>
              <a:rPr lang="de-DE" sz="2000" dirty="0">
                <a:solidFill>
                  <a:srgbClr val="36544F"/>
                </a:solidFill>
              </a:rPr>
              <a:t> Server Components</a:t>
            </a:r>
            <a:r>
              <a:rPr lang="de-DE" sz="2000" b="0" dirty="0">
                <a:solidFill>
                  <a:srgbClr val="36544F"/>
                </a:solidFill>
              </a:rPr>
              <a:t> (RSC): </a:t>
            </a:r>
          </a:p>
          <a:p>
            <a:pPr lvl="1"/>
            <a:r>
              <a:rPr lang="de-DE" sz="1600" dirty="0"/>
              <a:t>Komponenten, die auf dem </a:t>
            </a:r>
            <a:r>
              <a:rPr lang="de-DE" sz="1600" b="0" dirty="0">
                <a:solidFill>
                  <a:srgbClr val="36544F"/>
                </a:solidFill>
              </a:rPr>
              <a:t>Server, Client und im </a:t>
            </a:r>
            <a:r>
              <a:rPr lang="de-DE" sz="1600" b="0" dirty="0" err="1">
                <a:solidFill>
                  <a:srgbClr val="36544F"/>
                </a:solidFill>
              </a:rPr>
              <a:t>Build</a:t>
            </a:r>
            <a:r>
              <a:rPr lang="de-DE" sz="1600" b="0" dirty="0">
                <a:solidFill>
                  <a:srgbClr val="36544F"/>
                </a:solidFill>
              </a:rPr>
              <a:t> gerendert werden können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Data </a:t>
            </a:r>
            <a:r>
              <a:rPr lang="de-DE" sz="1600" b="0" dirty="0" err="1">
                <a:solidFill>
                  <a:srgbClr val="36544F"/>
                </a:solidFill>
              </a:rPr>
              <a:t>Fetching</a:t>
            </a:r>
            <a:r>
              <a:rPr lang="de-DE" sz="1600" b="0" dirty="0">
                <a:solidFill>
                  <a:srgbClr val="36544F"/>
                </a:solidFill>
              </a:rPr>
              <a:t> "integriert"</a:t>
            </a: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9037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Architektur-vision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42502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2400" dirty="0"/>
              <a:t>"</a:t>
            </a:r>
            <a:r>
              <a:rPr lang="de-DE" sz="2400" dirty="0" err="1"/>
              <a:t>Fullstack</a:t>
            </a:r>
            <a:r>
              <a:rPr lang="de-DE" sz="2400" dirty="0"/>
              <a:t> Architektur-Vision"</a:t>
            </a:r>
          </a:p>
          <a:p>
            <a:pPr marL="0" indent="0">
              <a:buNone/>
            </a:pPr>
            <a:r>
              <a:rPr lang="de-DE" sz="1300" b="0" dirty="0">
                <a:solidFill>
                  <a:srgbClr val="1778B8"/>
                </a:solidFill>
              </a:rPr>
              <a:t>https://</a:t>
            </a:r>
            <a:r>
              <a:rPr lang="de-DE" sz="1300" b="0" dirty="0" err="1">
                <a:solidFill>
                  <a:srgbClr val="1778B8"/>
                </a:solidFill>
              </a:rPr>
              <a:t>react.dev</a:t>
            </a:r>
            <a:r>
              <a:rPr lang="de-DE" sz="1300" b="0" dirty="0">
                <a:solidFill>
                  <a:srgbClr val="1778B8"/>
                </a:solidFill>
              </a:rPr>
              <a:t>/</a:t>
            </a:r>
            <a:r>
              <a:rPr lang="de-DE" sz="1300" b="0" dirty="0" err="1">
                <a:solidFill>
                  <a:srgbClr val="1778B8"/>
                </a:solidFill>
              </a:rPr>
              <a:t>learn</a:t>
            </a:r>
            <a:r>
              <a:rPr lang="de-DE" sz="1300" b="0" dirty="0">
                <a:solidFill>
                  <a:srgbClr val="1778B8"/>
                </a:solidFill>
              </a:rPr>
              <a:t>/start-a-new-react-project#which-features-make-up-the-react-teams-full-stack-architecture-vision</a:t>
            </a:r>
            <a:endParaRPr lang="de-DE" dirty="0">
              <a:solidFill>
                <a:srgbClr val="36544F"/>
              </a:solidFill>
            </a:endParaRPr>
          </a:p>
          <a:p>
            <a:endParaRPr lang="de-DE" dirty="0">
              <a:solidFill>
                <a:srgbClr val="36544F"/>
              </a:solidFill>
            </a:endParaRPr>
          </a:p>
          <a:p>
            <a:r>
              <a:rPr lang="de-DE" sz="2000" dirty="0" err="1">
                <a:solidFill>
                  <a:srgbClr val="36544F"/>
                </a:solidFill>
              </a:rPr>
              <a:t>React</a:t>
            </a:r>
            <a:r>
              <a:rPr lang="de-DE" sz="2000" dirty="0">
                <a:solidFill>
                  <a:srgbClr val="36544F"/>
                </a:solidFill>
              </a:rPr>
              <a:t> Server Components</a:t>
            </a:r>
            <a:r>
              <a:rPr lang="de-DE" sz="2000" b="0" dirty="0">
                <a:solidFill>
                  <a:srgbClr val="36544F"/>
                </a:solidFill>
              </a:rPr>
              <a:t> (RSC): </a:t>
            </a:r>
          </a:p>
          <a:p>
            <a:pPr lvl="1"/>
            <a:r>
              <a:rPr lang="de-DE" sz="1600" dirty="0"/>
              <a:t>Komponenten, die auf dem </a:t>
            </a:r>
            <a:r>
              <a:rPr lang="de-DE" sz="1600" b="0" dirty="0">
                <a:solidFill>
                  <a:srgbClr val="36544F"/>
                </a:solidFill>
              </a:rPr>
              <a:t>Server oder im </a:t>
            </a:r>
            <a:r>
              <a:rPr lang="de-DE" sz="1600" b="0" dirty="0" err="1">
                <a:solidFill>
                  <a:srgbClr val="36544F"/>
                </a:solidFill>
              </a:rPr>
              <a:t>Build</a:t>
            </a:r>
            <a:r>
              <a:rPr lang="de-DE" sz="1600" b="0" dirty="0">
                <a:solidFill>
                  <a:srgbClr val="36544F"/>
                </a:solidFill>
              </a:rPr>
              <a:t> gerendert werden können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Data </a:t>
            </a:r>
            <a:r>
              <a:rPr lang="de-DE" sz="1600" b="0" dirty="0" err="1">
                <a:solidFill>
                  <a:srgbClr val="36544F"/>
                </a:solidFill>
              </a:rPr>
              <a:t>Fetching</a:t>
            </a:r>
            <a:r>
              <a:rPr lang="de-DE" sz="1600" b="0" dirty="0">
                <a:solidFill>
                  <a:srgbClr val="36544F"/>
                </a:solidFill>
              </a:rPr>
              <a:t> "integriert"</a:t>
            </a: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r>
              <a:rPr lang="de-DE" sz="2000" dirty="0">
                <a:solidFill>
                  <a:srgbClr val="36544F"/>
                </a:solidFill>
              </a:rPr>
              <a:t>Suspense</a:t>
            </a:r>
            <a:r>
              <a:rPr lang="de-DE" sz="2000" b="0" dirty="0">
                <a:solidFill>
                  <a:srgbClr val="36544F"/>
                </a:solidFill>
              </a:rPr>
              <a:t>:</a:t>
            </a:r>
          </a:p>
          <a:p>
            <a:pPr lvl="1"/>
            <a:r>
              <a:rPr lang="de-DE" sz="1600" b="0" dirty="0">
                <a:solidFill>
                  <a:srgbClr val="36544F"/>
                </a:solidFill>
              </a:rPr>
              <a:t>Platzhalter für "langsame" Teile einer Seite</a:t>
            </a:r>
          </a:p>
          <a:p>
            <a:pPr lvl="1"/>
            <a:r>
              <a:rPr lang="de-DE" sz="1600" dirty="0"/>
              <a:t>Mit Streaming können diese Teile einer Seite "nachgeliefert" werden, sobald sie gerendert sind</a:t>
            </a:r>
            <a:endParaRPr lang="de-DE" sz="1600" b="0" dirty="0">
              <a:solidFill>
                <a:srgbClr val="36544F"/>
              </a:solidFill>
            </a:endParaRPr>
          </a:p>
          <a:p>
            <a:pPr lvl="1"/>
            <a:endParaRPr lang="de-DE" sz="16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39055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>
                <a:solidFill>
                  <a:srgbClr val="36544F"/>
                </a:solidFill>
              </a:rPr>
              <a:t>Server Components </a:t>
            </a:r>
            <a:r>
              <a:rPr lang="de-DE" sz="1800" b="0" dirty="0">
                <a:solidFill>
                  <a:srgbClr val="36544F"/>
                </a:solidFill>
              </a:rPr>
              <a:t>erfordern Rendern auf dem Server oder im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Dazu braucht man ein "</a:t>
            </a:r>
            <a:r>
              <a:rPr lang="de-DE" sz="1800" dirty="0" err="1">
                <a:solidFill>
                  <a:srgbClr val="36544F"/>
                </a:solidFill>
              </a:rPr>
              <a:t>Fullstack</a:t>
            </a:r>
            <a:r>
              <a:rPr lang="de-DE" sz="1800" dirty="0">
                <a:solidFill>
                  <a:srgbClr val="36544F"/>
                </a:solidFill>
              </a:rPr>
              <a:t>-Framework</a:t>
            </a:r>
            <a:r>
              <a:rPr lang="de-DE" sz="1800" b="0" dirty="0">
                <a:solidFill>
                  <a:srgbClr val="36544F"/>
                </a:solidFill>
              </a:rPr>
              <a:t>"</a:t>
            </a: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581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>
                <a:solidFill>
                  <a:srgbClr val="36544F"/>
                </a:solidFill>
              </a:rPr>
              <a:t>Server Components </a:t>
            </a:r>
            <a:r>
              <a:rPr lang="de-DE" sz="1800" b="0" dirty="0">
                <a:solidFill>
                  <a:srgbClr val="36544F"/>
                </a:solidFill>
              </a:rPr>
              <a:t>erfordern Rendern auf dem Server oder im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Dazu braucht man ein "</a:t>
            </a:r>
            <a:r>
              <a:rPr lang="de-DE" sz="1800" dirty="0" err="1">
                <a:solidFill>
                  <a:srgbClr val="36544F"/>
                </a:solidFill>
              </a:rPr>
              <a:t>Fullstack</a:t>
            </a:r>
            <a:r>
              <a:rPr lang="de-DE" sz="1800" dirty="0">
                <a:solidFill>
                  <a:srgbClr val="36544F"/>
                </a:solidFill>
              </a:rPr>
              <a:t>-Framework</a:t>
            </a:r>
            <a:r>
              <a:rPr lang="de-DE" sz="1800" b="0" dirty="0">
                <a:solidFill>
                  <a:srgbClr val="36544F"/>
                </a:solidFill>
              </a:rPr>
              <a:t>"</a:t>
            </a: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b="0" dirty="0">
                <a:solidFill>
                  <a:srgbClr val="36544F"/>
                </a:solidFill>
              </a:rPr>
              <a:t>"</a:t>
            </a:r>
            <a:r>
              <a:rPr lang="de-DE" sz="1800" dirty="0">
                <a:solidFill>
                  <a:srgbClr val="36544F"/>
                </a:solidFill>
              </a:rPr>
              <a:t>Framework</a:t>
            </a:r>
            <a:r>
              <a:rPr lang="de-DE" sz="1800" b="0" dirty="0">
                <a:solidFill>
                  <a:srgbClr val="36544F"/>
                </a:solidFill>
              </a:rPr>
              <a:t>" ist verharmlosend, weil es sich in der Regel um einen kompletten Stack samt </a:t>
            </a:r>
            <a:r>
              <a:rPr lang="de-DE" sz="1800" b="0" dirty="0" err="1">
                <a:solidFill>
                  <a:srgbClr val="36544F"/>
                </a:solidFill>
              </a:rPr>
              <a:t>Build</a:t>
            </a:r>
            <a:r>
              <a:rPr lang="de-DE" sz="1800" b="0" dirty="0">
                <a:solidFill>
                  <a:srgbClr val="36544F"/>
                </a:solidFill>
              </a:rPr>
              <a:t>-Tools und Laufzeitumgebung handelt</a:t>
            </a:r>
          </a:p>
          <a:p>
            <a:endParaRPr lang="de-DE" sz="1600" i="1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024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RSC mit </a:t>
            </a:r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283747" cy="39969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/>
              <a:t>React</a:t>
            </a:r>
            <a:r>
              <a:rPr lang="de-DE" dirty="0"/>
              <a:t> empfiehlt "</a:t>
            </a:r>
            <a:r>
              <a:rPr lang="de-DE" dirty="0" err="1"/>
              <a:t>Fullstack</a:t>
            </a:r>
            <a:r>
              <a:rPr lang="de-DE" dirty="0"/>
              <a:t>-Framework"</a:t>
            </a:r>
            <a:endParaRPr lang="de-DE" sz="1800" b="0" dirty="0">
              <a:solidFill>
                <a:srgbClr val="36544F"/>
              </a:solidFill>
            </a:endParaRPr>
          </a:p>
          <a:p>
            <a:pPr>
              <a:lnSpc>
                <a:spcPct val="120000"/>
              </a:lnSpc>
              <a:spcAft>
                <a:spcPts val="1500"/>
              </a:spcAft>
            </a:pPr>
            <a:r>
              <a:rPr lang="de-DE" sz="1800" dirty="0" err="1">
                <a:solidFill>
                  <a:srgbClr val="9E60B8"/>
                </a:solidFill>
              </a:rPr>
              <a:t>Next.js</a:t>
            </a:r>
            <a:r>
              <a:rPr lang="de-DE" sz="1800" b="0" dirty="0">
                <a:solidFill>
                  <a:srgbClr val="36544F"/>
                </a:solidFill>
              </a:rPr>
              <a:t> entspricht den Vorstellungen des </a:t>
            </a:r>
            <a:r>
              <a:rPr lang="de-DE" sz="1800" b="0" dirty="0" err="1">
                <a:solidFill>
                  <a:srgbClr val="36544F"/>
                </a:solidFill>
              </a:rPr>
              <a:t>React</a:t>
            </a:r>
            <a:r>
              <a:rPr lang="de-DE" sz="1800" b="0" dirty="0">
                <a:solidFill>
                  <a:srgbClr val="36544F"/>
                </a:solidFill>
              </a:rPr>
              <a:t>-Teams</a:t>
            </a:r>
          </a:p>
        </p:txBody>
      </p:sp>
    </p:spTree>
    <p:extLst>
      <p:ext uri="{BB962C8B-B14F-4D97-AF65-F5344CB8AC3E}">
        <p14:creationId xmlns:p14="http://schemas.microsoft.com/office/powerpoint/2010/main" val="1797477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2669877" y="1394506"/>
            <a:ext cx="3804247" cy="141961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625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Components</a:t>
            </a:r>
            <a:endParaRPr lang="de-DE" sz="825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67BA921-F46A-004C-B5CC-10AC3C41E540}"/>
              </a:ext>
            </a:extLst>
          </p:cNvPr>
          <p:cNvSpPr/>
          <p:nvPr/>
        </p:nvSpPr>
        <p:spPr>
          <a:xfrm>
            <a:off x="2947197" y="1152133"/>
            <a:ext cx="324960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7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Zero-Bundle-Size</a:t>
            </a:r>
            <a:endParaRPr lang="de-DE" sz="15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21800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Server Components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Arten von Komponenten</a:t>
            </a:r>
          </a:p>
        </p:txBody>
      </p:sp>
    </p:spTree>
    <p:extLst>
      <p:ext uri="{BB962C8B-B14F-4D97-AF65-F5344CB8AC3E}">
        <p14:creationId xmlns:p14="http://schemas.microsoft.com/office/powerpoint/2010/main" val="297648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69BE2FD-4D92-2D4F-7ACF-8C9DD9C59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606F5DB1-56A5-0919-850D-B9D188C061D0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4367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auf dem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788CAEA-34FE-19A6-E150-4D38647FE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28D80FBC-D187-9EAC-AE47-0782329D699A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7291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69" y="769545"/>
            <a:ext cx="7881127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Client-Komponenten (wie bisher)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Client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auf dem </a:t>
            </a:r>
            <a:r>
              <a:rPr lang="de-DE" u="sng" dirty="0"/>
              <a:t>Server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dirty="0"/>
          </a:p>
          <a:p>
            <a:pPr marL="342900" lvl="1" indent="0">
              <a:buNone/>
            </a:pPr>
            <a:r>
              <a:rPr lang="de-DE" dirty="0"/>
              <a:t>Wie bisher:</a:t>
            </a:r>
          </a:p>
          <a:p>
            <a:pPr lvl="1"/>
            <a:r>
              <a:rPr lang="de-DE" dirty="0"/>
              <a:t>JavaScript-Code immer zum Client gesendet</a:t>
            </a:r>
          </a:p>
          <a:p>
            <a:pPr lvl="1"/>
            <a:r>
              <a:rPr lang="de-DE" dirty="0"/>
              <a:t>Können deshalb interaktiv sein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F8AA6C-BDCF-1164-7825-5F3AE2F97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D6231DCA-A823-20C0-E7D2-5FA504AE7656}"/>
              </a:ext>
            </a:extLst>
          </p:cNvPr>
          <p:cNvSpPr/>
          <p:nvPr/>
        </p:nvSpPr>
        <p:spPr>
          <a:xfrm>
            <a:off x="7835590" y="2571749"/>
            <a:ext cx="997620" cy="1925909"/>
          </a:xfrm>
          <a:prstGeom prst="rect">
            <a:avLst/>
          </a:prstGeom>
          <a:noFill/>
          <a:ln w="222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0696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82158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im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9074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Neu: Server-Komponenten</a:t>
            </a:r>
          </a:p>
          <a:p>
            <a:pPr lvl="1"/>
            <a:r>
              <a:rPr lang="de-DE" dirty="0"/>
              <a:t>werden auf dem </a:t>
            </a:r>
            <a:r>
              <a:rPr lang="de-DE" u="sng" dirty="0"/>
              <a:t>Server</a:t>
            </a:r>
            <a:r>
              <a:rPr lang="de-DE" dirty="0"/>
              <a:t> gerendert</a:t>
            </a:r>
          </a:p>
          <a:p>
            <a:pPr lvl="1"/>
            <a:r>
              <a:rPr lang="de-DE" dirty="0"/>
              <a:t>oder im </a:t>
            </a:r>
            <a:r>
              <a:rPr lang="de-DE" u="sng" dirty="0" err="1"/>
              <a:t>Build</a:t>
            </a:r>
            <a:r>
              <a:rPr lang="de-DE" dirty="0"/>
              <a:t> </a:t>
            </a:r>
            <a:r>
              <a:rPr lang="de-DE" sz="1600" dirty="0"/>
              <a:t>🙄</a:t>
            </a:r>
          </a:p>
          <a:p>
            <a:pPr lvl="1"/>
            <a:endParaRPr lang="de-DE" sz="1600" dirty="0"/>
          </a:p>
          <a:p>
            <a:pPr lvl="1"/>
            <a:r>
              <a:rPr lang="de-DE" b="0" dirty="0">
                <a:solidFill>
                  <a:srgbClr val="36544F"/>
                </a:solidFill>
              </a:rPr>
              <a:t>liefern UI (!) zum </a:t>
            </a:r>
            <a:r>
              <a:rPr lang="de-DE" b="0" dirty="0" err="1">
                <a:solidFill>
                  <a:srgbClr val="36544F"/>
                </a:solidFill>
              </a:rPr>
              <a:t>React</a:t>
            </a:r>
            <a:r>
              <a:rPr lang="de-DE" b="0" dirty="0">
                <a:solidFill>
                  <a:srgbClr val="36544F"/>
                </a:solidFill>
              </a:rPr>
              <a:t>-</a:t>
            </a:r>
            <a:r>
              <a:rPr lang="de-DE" dirty="0"/>
              <a:t>Client zurück (kein JavaScript-Code)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32499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3645B79-59D8-9AAB-A9C3-0CA92EB51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980" y="769545"/>
            <a:ext cx="3409451" cy="411082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Arten von Komponenten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23386" y="769545"/>
            <a:ext cx="5155953" cy="39969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Komponenten können gemischt werden</a:t>
            </a:r>
          </a:p>
          <a:p>
            <a:pPr marL="0" indent="0">
              <a:buNone/>
            </a:pPr>
            <a:endParaRPr lang="de-DE" dirty="0"/>
          </a:p>
          <a:p>
            <a:pPr lvl="2"/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D64D2BB3-F76A-6B6B-1143-3A29050F71FB}"/>
              </a:ext>
            </a:extLst>
          </p:cNvPr>
          <p:cNvSpPr/>
          <p:nvPr/>
        </p:nvSpPr>
        <p:spPr>
          <a:xfrm>
            <a:off x="7813288" y="2640270"/>
            <a:ext cx="878827" cy="1821662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00010A36-E8E7-65FE-EF49-4150DEB7AE83}"/>
              </a:ext>
            </a:extLst>
          </p:cNvPr>
          <p:cNvSpPr/>
          <p:nvPr/>
        </p:nvSpPr>
        <p:spPr>
          <a:xfrm>
            <a:off x="5546980" y="1174595"/>
            <a:ext cx="3224880" cy="3591878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1E629F7-02FF-EAAD-98F4-15F7BA2C7470}"/>
              </a:ext>
            </a:extLst>
          </p:cNvPr>
          <p:cNvSpPr/>
          <p:nvPr/>
        </p:nvSpPr>
        <p:spPr>
          <a:xfrm>
            <a:off x="5629026" y="2375361"/>
            <a:ext cx="1999691" cy="367839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7152E53-157F-C7DA-9197-D0E7D21813FE}"/>
              </a:ext>
            </a:extLst>
          </p:cNvPr>
          <p:cNvSpPr/>
          <p:nvPr/>
        </p:nvSpPr>
        <p:spPr>
          <a:xfrm>
            <a:off x="5629025" y="3624031"/>
            <a:ext cx="1999691" cy="1034861"/>
          </a:xfrm>
          <a:prstGeom prst="rect">
            <a:avLst/>
          </a:prstGeom>
          <a:noFill/>
          <a:ln w="22225">
            <a:solidFill>
              <a:srgbClr val="FB8E2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04ACA48D-8F58-50F5-27AE-EED728FBE091}"/>
              </a:ext>
            </a:extLst>
          </p:cNvPr>
          <p:cNvSpPr/>
          <p:nvPr/>
        </p:nvSpPr>
        <p:spPr>
          <a:xfrm>
            <a:off x="5615488" y="2817730"/>
            <a:ext cx="2013228" cy="713989"/>
          </a:xfrm>
          <a:prstGeom prst="rect">
            <a:avLst/>
          </a:prstGeom>
          <a:noFill/>
          <a:ln w="2222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14B7A41-D41E-FC9B-B421-24068F1CDDDD}"/>
              </a:ext>
            </a:extLst>
          </p:cNvPr>
          <p:cNvSpPr txBox="1"/>
          <p:nvPr/>
        </p:nvSpPr>
        <p:spPr>
          <a:xfrm rot="20019771">
            <a:off x="5679264" y="2237691"/>
            <a:ext cx="3027662" cy="400110"/>
          </a:xfrm>
          <a:prstGeom prst="rect">
            <a:avLst/>
          </a:prstGeom>
          <a:solidFill>
            <a:srgbClr val="D4EBE9">
              <a:alpha val="92679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Server Components</a:t>
            </a:r>
            <a:endParaRPr lang="de-DE" sz="4000" b="1" dirty="0">
              <a:solidFill>
                <a:srgbClr val="FB8E2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7B45A7B-8134-E209-AE0E-CE04B4B42E1B}"/>
              </a:ext>
            </a:extLst>
          </p:cNvPr>
          <p:cNvSpPr txBox="1"/>
          <p:nvPr/>
        </p:nvSpPr>
        <p:spPr>
          <a:xfrm rot="20532405">
            <a:off x="6862039" y="3116614"/>
            <a:ext cx="1533353" cy="261610"/>
          </a:xfrm>
          <a:prstGeom prst="rect">
            <a:avLst/>
          </a:prstGeom>
          <a:solidFill>
            <a:srgbClr val="D4EBE9">
              <a:alpha val="93452"/>
            </a:srgbClr>
          </a:solidFill>
        </p:spPr>
        <p:txBody>
          <a:bodyPr wrap="square" rtlCol="0">
            <a:spAutoFit/>
          </a:bodyPr>
          <a:lstStyle/>
          <a:p>
            <a:r>
              <a:rPr lang="de-DE" sz="1050" b="1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 Components</a:t>
            </a:r>
            <a:endParaRPr lang="de-DE" b="1" dirty="0">
              <a:solidFill>
                <a:srgbClr val="FF00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7293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D5629612-A410-3642-BEE4-81FFE1829BD8}"/>
              </a:ext>
            </a:extLst>
          </p:cNvPr>
          <p:cNvSpPr/>
          <p:nvPr/>
        </p:nvSpPr>
        <p:spPr>
          <a:xfrm>
            <a:off x="563539" y="1394506"/>
            <a:ext cx="8016939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72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RSC am Beispiel</a:t>
            </a:r>
            <a:endParaRPr lang="de-DE" sz="15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94C0C99-ACB8-8146-A5B7-29432AEE72BF}"/>
              </a:ext>
            </a:extLst>
          </p:cNvPr>
          <p:cNvSpPr/>
          <p:nvPr/>
        </p:nvSpPr>
        <p:spPr>
          <a:xfrm>
            <a:off x="857252" y="2571750"/>
            <a:ext cx="742949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Next.js</a:t>
            </a:r>
            <a:endParaRPr lang="de-DE" sz="1050" b="1" dirty="0">
              <a:solidFill>
                <a:srgbClr val="9E60B8"/>
              </a:solidFill>
              <a:latin typeface="Source Sans Pro" panose="020B0503030403020204" pitchFamily="34" charset="77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17657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66439" y="3306664"/>
            <a:ext cx="6707902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react.schule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nextjs</a:t>
            </a:r>
            <a:r>
              <a:rPr lang="de-DE" b="1" dirty="0">
                <a:solidFill>
                  <a:srgbClr val="1778B8"/>
                </a:solidFill>
              </a:rPr>
              <a:t>-beispiel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31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31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nextjs</a:t>
            </a:r>
            <a:r>
              <a:rPr lang="de-DE" sz="31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-beispiel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ihr hier den geschriebenen Code ein</a:t>
            </a:r>
            <a:br>
              <a:rPr lang="de-DE" b="0" dirty="0">
                <a:solidFill>
                  <a:srgbClr val="36544F"/>
                </a:solidFill>
              </a:rPr>
            </a:br>
            <a:r>
              <a:rPr lang="de-DE" b="0" dirty="0">
                <a:solidFill>
                  <a:srgbClr val="36544F"/>
                </a:solidFill>
              </a:rPr>
              <a:t>(eigener Branch)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32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sz="1800" b="0" dirty="0">
                <a:solidFill>
                  <a:srgbClr val="36544F"/>
                </a:solidFill>
              </a:rPr>
              <a:t>Viel Essen 😋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8279AC-B8EC-89C3-F403-3C062D33F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0F68BB2-AD71-14FD-9CA5-72389F439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8D43D379-8BEA-AF4C-44A8-5F7B5727BDCF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9F00D09-02E7-25E6-C139-2032A25CC493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B38EEE3-67C6-A3CA-5BA2-07EB7703DC40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66A8E90-78DB-8342-CDA6-8EB6DBFC5EA7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55CFC1-7862-0C12-B12B-80671D90E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0918ADD5-5D43-2055-05B2-0432B53FF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961A53B1-8F51-9441-6C3D-98D387F51206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7A69470-AD48-AA66-8484-BC646EBFE282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51B46563-6030-D8A5-96EB-2970E3C10B23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3384C66-7A12-2644-A5D3-E4938ACE8CF4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24622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88262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Viel statischer Content</a:t>
            </a:r>
            <a:r>
              <a:rPr lang="de-DE" sz="2400" b="0" dirty="0">
                <a:solidFill>
                  <a:srgbClr val="36544F"/>
                </a:solidFill>
              </a:rPr>
              <a:t> </a:t>
            </a:r>
            <a:r>
              <a:rPr lang="de-DE" sz="1800" b="0" dirty="0">
                <a:solidFill>
                  <a:srgbClr val="36544F"/>
                </a:solidFill>
              </a:rPr>
              <a:t>☺️</a:t>
            </a:r>
          </a:p>
          <a:p>
            <a:r>
              <a:rPr lang="de-DE" b="0" dirty="0">
                <a:solidFill>
                  <a:srgbClr val="36544F"/>
                </a:solidFill>
              </a:rPr>
              <a:t>... wenig Interaktion  🦥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60259AF-75C9-1812-64D5-7DAED0D88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8D43D379-8BEA-AF4C-44A8-5F7B5727BDCF}"/>
              </a:ext>
            </a:extLst>
          </p:cNvPr>
          <p:cNvSpPr/>
          <p:nvPr/>
        </p:nvSpPr>
        <p:spPr>
          <a:xfrm>
            <a:off x="6825741" y="3347872"/>
            <a:ext cx="675314" cy="1350507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09FA5F-E234-4991-0652-24AD6D038A2C}"/>
              </a:ext>
            </a:extLst>
          </p:cNvPr>
          <p:cNvSpPr/>
          <p:nvPr/>
        </p:nvSpPr>
        <p:spPr>
          <a:xfrm>
            <a:off x="6227292" y="3347873"/>
            <a:ext cx="466315" cy="227952"/>
          </a:xfrm>
          <a:prstGeom prst="rect">
            <a:avLst/>
          </a:prstGeom>
          <a:noFill/>
          <a:ln w="25400">
            <a:solidFill>
              <a:srgbClr val="B0443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0918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1158239"/>
            <a:ext cx="4049150" cy="3608233"/>
          </a:xfrm>
        </p:spPr>
        <p:txBody>
          <a:bodyPr/>
          <a:lstStyle/>
          <a:p>
            <a:r>
              <a:rPr lang="de-DE" b="0" dirty="0">
                <a:solidFill>
                  <a:srgbClr val="36544F"/>
                </a:solidFill>
              </a:rPr>
              <a:t>...aber viel JavaScript-Code</a:t>
            </a:r>
            <a:r>
              <a:rPr lang="de-DE" sz="1800" b="0" dirty="0">
                <a:solidFill>
                  <a:srgbClr val="36544F"/>
                </a:solidFill>
              </a:rPr>
              <a:t> 😱</a:t>
            </a: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4691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Was macht die Beispiel-Anwendung aus?</a:t>
            </a:r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17997E51-579C-7B0E-1140-B8FC846BE071}"/>
              </a:ext>
            </a:extLst>
          </p:cNvPr>
          <p:cNvSpPr txBox="1"/>
          <p:nvPr/>
        </p:nvSpPr>
        <p:spPr>
          <a:xfrm>
            <a:off x="4325076" y="1221155"/>
            <a:ext cx="781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React</a:t>
            </a:r>
            <a:r>
              <a:rPr lang="de-DE" dirty="0">
                <a:solidFill>
                  <a:srgbClr val="B04432"/>
                </a:solidFill>
              </a:rPr>
              <a:t>!</a:t>
            </a:r>
          </a:p>
        </p:txBody>
      </p: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D3681C77-B133-03ED-7024-8EBFC538B9F8}"/>
              </a:ext>
            </a:extLst>
          </p:cNvPr>
          <p:cNvCxnSpPr>
            <a:cxnSpLocks/>
          </p:cNvCxnSpPr>
          <p:nvPr/>
        </p:nvCxnSpPr>
        <p:spPr>
          <a:xfrm flipH="1">
            <a:off x="3583259" y="1445448"/>
            <a:ext cx="773546" cy="378540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1B8DB046-EFF0-D050-B003-DB5B45B3A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8" y="1866381"/>
            <a:ext cx="2526361" cy="3046069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DABB9EC-4394-312F-8991-720BBF39E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811" y="1866382"/>
            <a:ext cx="2526361" cy="3046069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C683C2C1-ABF4-C43E-74ED-1EA07388255E}"/>
              </a:ext>
            </a:extLst>
          </p:cNvPr>
          <p:cNvSpPr/>
          <p:nvPr/>
        </p:nvSpPr>
        <p:spPr>
          <a:xfrm>
            <a:off x="5152568" y="2155028"/>
            <a:ext cx="1545597" cy="1145733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DE3EC938-BCBD-F2BF-14A3-F28F8F9A3CB2}"/>
              </a:ext>
            </a:extLst>
          </p:cNvPr>
          <p:cNvSpPr/>
          <p:nvPr/>
        </p:nvSpPr>
        <p:spPr>
          <a:xfrm>
            <a:off x="5152567" y="3920638"/>
            <a:ext cx="1545597" cy="926425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9D10505F-1C96-9638-4D0B-17C2F5D1018D}"/>
              </a:ext>
            </a:extLst>
          </p:cNvPr>
          <p:cNvSpPr/>
          <p:nvPr/>
        </p:nvSpPr>
        <p:spPr>
          <a:xfrm>
            <a:off x="1510811" y="2108538"/>
            <a:ext cx="2193266" cy="159346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22626BF-5C22-A3C2-6BA6-2E205CDE50C4}"/>
              </a:ext>
            </a:extLst>
          </p:cNvPr>
          <p:cNvSpPr/>
          <p:nvPr/>
        </p:nvSpPr>
        <p:spPr>
          <a:xfrm>
            <a:off x="1598043" y="2334322"/>
            <a:ext cx="2347644" cy="2512741"/>
          </a:xfrm>
          <a:prstGeom prst="rect">
            <a:avLst/>
          </a:prstGeom>
          <a:noFill/>
          <a:ln w="25400">
            <a:solidFill>
              <a:srgbClr val="5AB8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8326F508-5610-C4F2-8F86-2108D41A306A}"/>
              </a:ext>
            </a:extLst>
          </p:cNvPr>
          <p:cNvSpPr txBox="1"/>
          <p:nvPr/>
        </p:nvSpPr>
        <p:spPr>
          <a:xfrm>
            <a:off x="-23698" y="3394114"/>
            <a:ext cx="1443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RecipeList.tsx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93F39B98-9FE1-945C-9C6F-894EF47C0DA2}"/>
              </a:ext>
            </a:extLst>
          </p:cNvPr>
          <p:cNvSpPr txBox="1"/>
          <p:nvPr/>
        </p:nvSpPr>
        <p:spPr>
          <a:xfrm>
            <a:off x="79690" y="2267884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Header.tsx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299EE3DB-B701-9EE6-E18E-4F26010C78BD}"/>
              </a:ext>
            </a:extLst>
          </p:cNvPr>
          <p:cNvSpPr txBox="1"/>
          <p:nvPr/>
        </p:nvSpPr>
        <p:spPr>
          <a:xfrm>
            <a:off x="7678929" y="2267884"/>
            <a:ext cx="1154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Banner.tsx</a:t>
            </a:r>
            <a:endParaRPr lang="de-DE" dirty="0">
              <a:solidFill>
                <a:srgbClr val="B04432"/>
              </a:solidFill>
            </a:endParaRP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6F55BA72-4D46-4C81-0443-037A0E22B337}"/>
              </a:ext>
            </a:extLst>
          </p:cNvPr>
          <p:cNvSpPr txBox="1"/>
          <p:nvPr/>
        </p:nvSpPr>
        <p:spPr>
          <a:xfrm>
            <a:off x="7655955" y="3406026"/>
            <a:ext cx="1390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Feedback.tsx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38" name="Gerade Verbindung mit Pfeil 37">
            <a:extLst>
              <a:ext uri="{FF2B5EF4-FFF2-40B4-BE49-F238E27FC236}">
                <a16:creationId xmlns:a16="http://schemas.microsoft.com/office/drawing/2014/main" id="{40DD31FB-AA13-C835-AFCE-BA1C90C9ACFB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5106828" y="1405821"/>
            <a:ext cx="453133" cy="418167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2B93F017-99FD-E818-3AE3-57914E7DC448}"/>
              </a:ext>
            </a:extLst>
          </p:cNvPr>
          <p:cNvCxnSpPr>
            <a:cxnSpLocks/>
            <a:stCxn id="29" idx="1"/>
          </p:cNvCxnSpPr>
          <p:nvPr/>
        </p:nvCxnSpPr>
        <p:spPr>
          <a:xfrm flipH="1" flipV="1">
            <a:off x="6081132" y="2384095"/>
            <a:ext cx="1597797" cy="6845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104315A1-09A1-464B-0C2F-D6C0947C45E1}"/>
              </a:ext>
            </a:extLst>
          </p:cNvPr>
          <p:cNvCxnSpPr>
            <a:cxnSpLocks/>
          </p:cNvCxnSpPr>
          <p:nvPr/>
        </p:nvCxnSpPr>
        <p:spPr>
          <a:xfrm flipH="1" flipV="1">
            <a:off x="7225990" y="3416972"/>
            <a:ext cx="454410" cy="189813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878707F0-B364-5342-D437-F866BCADABFE}"/>
              </a:ext>
            </a:extLst>
          </p:cNvPr>
          <p:cNvCxnSpPr>
            <a:cxnSpLocks/>
          </p:cNvCxnSpPr>
          <p:nvPr/>
        </p:nvCxnSpPr>
        <p:spPr>
          <a:xfrm flipV="1">
            <a:off x="1341333" y="3300761"/>
            <a:ext cx="628716" cy="295078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093EA91D-9EB3-4210-CD41-C2499C8C0431}"/>
              </a:ext>
            </a:extLst>
          </p:cNvPr>
          <p:cNvSpPr txBox="1"/>
          <p:nvPr/>
        </p:nvSpPr>
        <p:spPr>
          <a:xfrm>
            <a:off x="79690" y="2769397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B04432"/>
                </a:solidFill>
              </a:rPr>
              <a:t>Nav.tsx</a:t>
            </a:r>
            <a:endParaRPr lang="de-DE" dirty="0">
              <a:solidFill>
                <a:srgbClr val="B04432"/>
              </a:solidFill>
            </a:endParaRPr>
          </a:p>
        </p:txBody>
      </p: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AE4E3D75-290A-436E-5F94-492ECF3E5B43}"/>
              </a:ext>
            </a:extLst>
          </p:cNvPr>
          <p:cNvCxnSpPr>
            <a:cxnSpLocks/>
          </p:cNvCxnSpPr>
          <p:nvPr/>
        </p:nvCxnSpPr>
        <p:spPr>
          <a:xfrm flipV="1">
            <a:off x="915387" y="2452550"/>
            <a:ext cx="1998798" cy="541575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Gerade Verbindung mit Pfeil 52">
            <a:extLst>
              <a:ext uri="{FF2B5EF4-FFF2-40B4-BE49-F238E27FC236}">
                <a16:creationId xmlns:a16="http://schemas.microsoft.com/office/drawing/2014/main" id="{C26CA911-7FA5-B132-C8D0-579DC992CCAD}"/>
              </a:ext>
            </a:extLst>
          </p:cNvPr>
          <p:cNvCxnSpPr>
            <a:cxnSpLocks/>
            <a:stCxn id="28" idx="3"/>
          </p:cNvCxnSpPr>
          <p:nvPr/>
        </p:nvCxnSpPr>
        <p:spPr>
          <a:xfrm flipV="1">
            <a:off x="1246997" y="2180026"/>
            <a:ext cx="230961" cy="272524"/>
          </a:xfrm>
          <a:prstGeom prst="straightConnector1">
            <a:avLst/>
          </a:prstGeom>
          <a:ln w="60325">
            <a:solidFill>
              <a:srgbClr val="B0443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5456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105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Mögliche Probleme</a:t>
            </a:r>
          </a:p>
          <a:p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(Viel) JavaScript-Code, der...</a:t>
            </a:r>
          </a:p>
          <a:p>
            <a:pPr lvl="1"/>
            <a:r>
              <a:rPr lang="de-DE" sz="2100" dirty="0"/>
              <a:t>... vom Browser geladen werden muss</a:t>
            </a: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8219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647</Words>
  <Application>Microsoft Macintosh PowerPoint</Application>
  <PresentationFormat>Bildschirmpräsentation (16:9)</PresentationFormat>
  <Paragraphs>164</Paragraphs>
  <Slides>29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7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Office-Design</vt:lpstr>
      <vt:lpstr>Concept People IT-Talk | Hamburg, 27. Mai 2024 | @nilshartmann</vt:lpstr>
      <vt:lpstr>https://nilshartmann.net</vt:lpstr>
      <vt:lpstr>Demo</vt:lpstr>
      <vt:lpstr>Ein Beispiel</vt:lpstr>
      <vt:lpstr>Ein Beispiel</vt:lpstr>
      <vt:lpstr>Ein Beispiel</vt:lpstr>
      <vt:lpstr>Ein Beispiel</vt:lpstr>
      <vt:lpstr>Ein Beispiel</vt:lpstr>
      <vt:lpstr>Ein Beispiel</vt:lpstr>
      <vt:lpstr>Ein Beispiel</vt:lpstr>
      <vt:lpstr>Ein Beispiel</vt:lpstr>
      <vt:lpstr>März 2023</vt:lpstr>
      <vt:lpstr>Architektur-vision</vt:lpstr>
      <vt:lpstr>Architektur-vision</vt:lpstr>
      <vt:lpstr>Architektur-vision</vt:lpstr>
      <vt:lpstr>RSC mit Next.js</vt:lpstr>
      <vt:lpstr>RSC mit Next.js</vt:lpstr>
      <vt:lpstr>RSC mit Next.js</vt:lpstr>
      <vt:lpstr>PowerPoint-Präsentation</vt:lpstr>
      <vt:lpstr>Server Components</vt:lpstr>
      <vt:lpstr>Arten von Komponenten</vt:lpstr>
      <vt:lpstr>Arten von Komponenten</vt:lpstr>
      <vt:lpstr>Arten von Komponenten</vt:lpstr>
      <vt:lpstr>Arten von Komponenten</vt:lpstr>
      <vt:lpstr>Arten von Komponenten</vt:lpstr>
      <vt:lpstr>Arten von Komponenten</vt:lpstr>
      <vt:lpstr>Arten von Komponenten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1226</cp:revision>
  <cp:lastPrinted>2019-09-04T14:49:47Z</cp:lastPrinted>
  <dcterms:created xsi:type="dcterms:W3CDTF">2016-03-28T15:59:53Z</dcterms:created>
  <dcterms:modified xsi:type="dcterms:W3CDTF">2024-05-28T05:59:51Z</dcterms:modified>
</cp:coreProperties>
</file>

<file path=docProps/thumbnail.jpeg>
</file>